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89" r:id="rId2"/>
  </p:sldMasterIdLst>
  <p:notesMasterIdLst>
    <p:notesMasterId r:id="rId17"/>
  </p:notesMasterIdLst>
  <p:handoutMasterIdLst>
    <p:handoutMasterId r:id="rId18"/>
  </p:handoutMasterIdLst>
  <p:sldIdLst>
    <p:sldId id="318" r:id="rId3"/>
    <p:sldId id="317" r:id="rId4"/>
    <p:sldId id="321" r:id="rId5"/>
    <p:sldId id="331" r:id="rId6"/>
    <p:sldId id="322" r:id="rId7"/>
    <p:sldId id="323" r:id="rId8"/>
    <p:sldId id="332" r:id="rId9"/>
    <p:sldId id="330" r:id="rId10"/>
    <p:sldId id="329" r:id="rId11"/>
    <p:sldId id="334" r:id="rId12"/>
    <p:sldId id="336" r:id="rId13"/>
    <p:sldId id="328" r:id="rId14"/>
    <p:sldId id="320" r:id="rId15"/>
    <p:sldId id="335" r:id="rId16"/>
  </p:sldIdLst>
  <p:sldSz cx="9144000" cy="5143500" type="screen16x9"/>
  <p:notesSz cx="6797675" cy="9928225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57">
          <p15:clr>
            <a:srgbClr val="A4A3A4"/>
          </p15:clr>
        </p15:guide>
        <p15:guide id="2" orient="horz" pos="1721">
          <p15:clr>
            <a:srgbClr val="A4A3A4"/>
          </p15:clr>
        </p15:guide>
        <p15:guide id="3" orient="horz" pos="2586">
          <p15:clr>
            <a:srgbClr val="A4A3A4"/>
          </p15:clr>
        </p15:guide>
        <p15:guide id="4" orient="horz" pos="2842">
          <p15:clr>
            <a:srgbClr val="A4A3A4"/>
          </p15:clr>
        </p15:guide>
        <p15:guide id="5" orient="horz" pos="2299">
          <p15:clr>
            <a:srgbClr val="A4A3A4"/>
          </p15:clr>
        </p15:guide>
        <p15:guide id="6" orient="horz" pos="1417">
          <p15:clr>
            <a:srgbClr val="A4A3A4"/>
          </p15:clr>
        </p15:guide>
        <p15:guide id="7" orient="horz" pos="569">
          <p15:clr>
            <a:srgbClr val="A4A3A4"/>
          </p15:clr>
        </p15:guide>
        <p15:guide id="8" orient="horz" pos="793">
          <p15:clr>
            <a:srgbClr val="A4A3A4"/>
          </p15:clr>
        </p15:guide>
        <p15:guide id="9" orient="horz" pos="1220">
          <p15:clr>
            <a:srgbClr val="A4A3A4"/>
          </p15:clr>
        </p15:guide>
        <p15:guide id="10" orient="horz" pos="2431">
          <p15:clr>
            <a:srgbClr val="A4A3A4"/>
          </p15:clr>
        </p15:guide>
        <p15:guide id="11" pos="5600">
          <p15:clr>
            <a:srgbClr val="A4A3A4"/>
          </p15:clr>
        </p15:guide>
        <p15:guide id="12" pos="3040">
          <p15:clr>
            <a:srgbClr val="A4A3A4"/>
          </p15:clr>
        </p15:guide>
        <p15:guide id="13" pos="160">
          <p15:clr>
            <a:srgbClr val="A4A3A4"/>
          </p15:clr>
        </p15:guide>
        <p15:guide id="1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gik Vardanyan" initials="GV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C260"/>
    <a:srgbClr val="F39200"/>
    <a:srgbClr val="B2C800"/>
    <a:srgbClr val="73B1C3"/>
    <a:srgbClr val="C693C2"/>
    <a:srgbClr val="E6007E"/>
    <a:srgbClr val="869C80"/>
    <a:srgbClr val="B2C8DA"/>
    <a:srgbClr val="A2C73B"/>
    <a:srgbClr val="AF12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55" autoAdjust="0"/>
  </p:normalViewPr>
  <p:slideViewPr>
    <p:cSldViewPr snapToGrid="0" snapToObjects="1" showGuides="1">
      <p:cViewPr varScale="1">
        <p:scale>
          <a:sx n="171" d="100"/>
          <a:sy n="171" d="100"/>
        </p:scale>
        <p:origin x="184" y="232"/>
      </p:cViewPr>
      <p:guideLst>
        <p:guide orient="horz" pos="3057"/>
        <p:guide orient="horz" pos="1721"/>
        <p:guide orient="horz" pos="2586"/>
        <p:guide orient="horz" pos="2842"/>
        <p:guide orient="horz" pos="2299"/>
        <p:guide orient="horz" pos="1417"/>
        <p:guide orient="horz" pos="569"/>
        <p:guide orient="horz" pos="793"/>
        <p:guide orient="horz" pos="1220"/>
        <p:guide orient="horz" pos="2431"/>
        <p:guide pos="5600"/>
        <p:guide pos="3040"/>
        <p:guide pos="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712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1-26T11:32:10.238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A1E12-56A1-B34D-BADD-C17FBBE13C0A}" type="datetimeFigureOut">
              <a:rPr lang="fr-FR" smtClean="0"/>
              <a:t>26/01/2018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26A1C-D3C9-2D4C-A772-EF6EBC673CD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14411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EEC08-DD37-4CCF-BBAF-6CD72D6329A3}" type="datetimeFigureOut">
              <a:rPr lang="en-GB" smtClean="0"/>
              <a:t>26/01/2018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60FCE-9C73-4329-9578-111CA952F7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74960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05325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332236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Optional Subtitle</a:t>
            </a:r>
          </a:p>
        </p:txBody>
      </p:sp>
      <p:sp>
        <p:nvSpPr>
          <p:cNvPr id="4" name="ZoneTexte 3"/>
          <p:cNvSpPr txBox="1"/>
          <p:nvPr userDrawn="1"/>
        </p:nvSpPr>
        <p:spPr>
          <a:xfrm>
            <a:off x="-482732" y="51455"/>
            <a:ext cx="37973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850" b="0" i="1" u="none" strike="noStrike" kern="1200" spc="400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726163"/>
            <a:ext cx="9144000" cy="134360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0BF49-95A3-4D3E-AF0E-9789885A4A4D}" type="datetime1">
              <a:rPr lang="fr-FR" smtClean="0"/>
              <a:t>26/01/2018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388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7044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8"/>
            <a:ext cx="4064000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49915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>
                <a:latin typeface="Verdana"/>
                <a:cs typeface="Verdana"/>
              </a:rPr>
              <a:t>Optional</a:t>
            </a:r>
            <a:r>
              <a:rPr lang="fr-FR" sz="800" dirty="0">
                <a:latin typeface="Verdana"/>
                <a:cs typeface="Verdana"/>
              </a:rPr>
              <a:t> description / </a:t>
            </a:r>
            <a:r>
              <a:rPr lang="fr-FR" sz="800" dirty="0" err="1">
                <a:latin typeface="Verdana"/>
                <a:cs typeface="Verdana"/>
              </a:rPr>
              <a:t>context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goes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49915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>
                <a:latin typeface="Verdana"/>
                <a:cs typeface="Verdana"/>
              </a:rPr>
              <a:t>Optional</a:t>
            </a:r>
            <a:r>
              <a:rPr lang="fr-FR" sz="800" dirty="0">
                <a:latin typeface="Verdana"/>
                <a:cs typeface="Verdana"/>
              </a:rPr>
              <a:t> description / </a:t>
            </a:r>
            <a:r>
              <a:rPr lang="fr-FR" sz="800" dirty="0" err="1">
                <a:latin typeface="Verdana"/>
                <a:cs typeface="Verdana"/>
              </a:rPr>
              <a:t>context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goes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8"/>
            <a:ext cx="4317999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0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9637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4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98702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2683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94681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>
                <a:latin typeface="Verdana"/>
                <a:cs typeface="Verdana"/>
              </a:rPr>
              <a:t>Optional</a:t>
            </a:r>
            <a:r>
              <a:rPr lang="fr-FR" sz="800" dirty="0">
                <a:latin typeface="Verdana"/>
                <a:cs typeface="Verdana"/>
              </a:rPr>
              <a:t> description / </a:t>
            </a:r>
            <a:r>
              <a:rPr lang="fr-FR" sz="800" dirty="0" err="1">
                <a:latin typeface="Verdana"/>
                <a:cs typeface="Verdana"/>
              </a:rPr>
              <a:t>context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goes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94681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>
                <a:latin typeface="Verdana"/>
                <a:cs typeface="Verdana"/>
              </a:rPr>
              <a:t>Optional</a:t>
            </a:r>
            <a:r>
              <a:rPr lang="fr-FR" sz="800" dirty="0">
                <a:latin typeface="Verdana"/>
                <a:cs typeface="Verdana"/>
              </a:rPr>
              <a:t> description / </a:t>
            </a:r>
            <a:r>
              <a:rPr lang="fr-FR" sz="800" dirty="0" err="1">
                <a:latin typeface="Verdana"/>
                <a:cs typeface="Verdana"/>
              </a:rPr>
              <a:t>context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goes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8665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2852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409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8"/>
            <a:ext cx="4064000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49915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>
                <a:latin typeface="Verdana"/>
                <a:cs typeface="Verdana"/>
              </a:rPr>
              <a:t>Optional</a:t>
            </a:r>
            <a:r>
              <a:rPr lang="fr-FR" sz="800" dirty="0">
                <a:latin typeface="Verdana"/>
                <a:cs typeface="Verdana"/>
              </a:rPr>
              <a:t> description / </a:t>
            </a:r>
            <a:r>
              <a:rPr lang="fr-FR" sz="800" dirty="0" err="1">
                <a:latin typeface="Verdana"/>
                <a:cs typeface="Verdana"/>
              </a:rPr>
              <a:t>context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goes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49915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>
                <a:latin typeface="Verdana"/>
                <a:cs typeface="Verdana"/>
              </a:rPr>
              <a:t>Optional</a:t>
            </a:r>
            <a:r>
              <a:rPr lang="fr-FR" sz="800" dirty="0">
                <a:latin typeface="Verdana"/>
                <a:cs typeface="Verdana"/>
              </a:rPr>
              <a:t> description / </a:t>
            </a:r>
            <a:r>
              <a:rPr lang="fr-FR" sz="800" dirty="0" err="1">
                <a:latin typeface="Verdana"/>
                <a:cs typeface="Verdana"/>
              </a:rPr>
              <a:t>context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goes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8"/>
            <a:ext cx="4317999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0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6309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1828170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529258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Optional Subtitle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C1694-9101-9A45-A428-FD842B6D6CA4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95ACBA"/>
                </a:solidFill>
                <a:effectLst/>
                <a:uLnTx/>
                <a:uFillTx/>
                <a:latin typeface="Verdana Bold"/>
                <a:ea typeface="+mn-ea"/>
                <a:cs typeface="Verdana Bold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95ACBA"/>
              </a:solidFill>
              <a:effectLst/>
              <a:uLnTx/>
              <a:uFillTx/>
              <a:latin typeface="Verdana Bold"/>
              <a:ea typeface="+mn-ea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796413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C1694-9101-9A45-A428-FD842B6D6CA4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95ACBA"/>
                </a:solidFill>
                <a:effectLst/>
                <a:uLnTx/>
                <a:uFillTx/>
                <a:latin typeface="Verdana Bold"/>
                <a:ea typeface="+mn-ea"/>
                <a:cs typeface="Verdana Bold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95ACBA"/>
              </a:solidFill>
              <a:effectLst/>
              <a:uLnTx/>
              <a:uFillTx/>
              <a:latin typeface="Verdana Bold"/>
              <a:ea typeface="+mn-ea"/>
              <a:cs typeface="Verdana Bold"/>
            </a:endParaRPr>
          </a:p>
        </p:txBody>
      </p:sp>
      <p:sp>
        <p:nvSpPr>
          <p:cNvPr id="9" name="ZoneTexte 8"/>
          <p:cNvSpPr txBox="1"/>
          <p:nvPr userDrawn="1"/>
        </p:nvSpPr>
        <p:spPr>
          <a:xfrm>
            <a:off x="4660240" y="4804594"/>
            <a:ext cx="333829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750" b="0" i="1" u="none" strike="noStrike" kern="1200" spc="400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THE EUROPEAN NEUTRON SOURCE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2" y="1955799"/>
            <a:ext cx="1128250" cy="981275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>
          <a:xfrm>
            <a:off x="1492250" y="2331020"/>
            <a:ext cx="2679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fr-FR" sz="800" b="0" i="1" u="none" strike="noStrike" kern="1200" spc="400" baseline="0" dirty="0">
                <a:solidFill>
                  <a:schemeClr val="bg1">
                    <a:lumMod val="95000"/>
                  </a:schemeClr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68DFB-E73D-4817-870F-46770F77764C}" type="datetime1">
              <a:rPr lang="fr-FR" smtClean="0"/>
              <a:t>26/01/2018</a:t>
            </a:fld>
            <a:endParaRPr lang="fr-FR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64" y="4580099"/>
            <a:ext cx="500742" cy="4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14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225461" y="1282446"/>
            <a:ext cx="8727371" cy="3266694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225460" y="236703"/>
            <a:ext cx="8727371" cy="66892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232159" y="92619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76" y="-3520"/>
            <a:ext cx="5396825" cy="629068"/>
          </a:xfrm>
          <a:prstGeom prst="rect">
            <a:avLst/>
          </a:prstGeom>
        </p:spPr>
      </p:pic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AA581-84C2-47F7-9106-5A0F635A983B}" type="datetime1">
              <a:rPr lang="fr-FR" smtClean="0"/>
              <a:t>26/01/2018</a:t>
            </a:fld>
            <a:endParaRPr lang="fr-FR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8923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05325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332236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Optional Subtitle</a:t>
            </a:r>
          </a:p>
        </p:txBody>
      </p:sp>
      <p:sp>
        <p:nvSpPr>
          <p:cNvPr id="4" name="ZoneTexte 3"/>
          <p:cNvSpPr txBox="1"/>
          <p:nvPr userDrawn="1"/>
        </p:nvSpPr>
        <p:spPr>
          <a:xfrm>
            <a:off x="-482732" y="51455"/>
            <a:ext cx="37973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850" b="0" i="1" u="none" strike="noStrike" kern="1200" spc="400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726163"/>
            <a:ext cx="9144000" cy="134360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0BF49-95A3-4D3E-AF0E-9789885A4A4D}" type="datetime1">
              <a:rPr lang="fr-FR" smtClean="0"/>
              <a:t>26/01/2018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388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05325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332236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Optional Subtitle</a:t>
            </a:r>
          </a:p>
        </p:txBody>
      </p:sp>
      <p:sp>
        <p:nvSpPr>
          <p:cNvPr id="4" name="ZoneTexte 3"/>
          <p:cNvSpPr txBox="1"/>
          <p:nvPr userDrawn="1"/>
        </p:nvSpPr>
        <p:spPr>
          <a:xfrm>
            <a:off x="-482732" y="51455"/>
            <a:ext cx="37973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850" b="0" i="1" u="none" strike="noStrike" kern="1200" spc="400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726163"/>
            <a:ext cx="9144000" cy="134360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0BF49-95A3-4D3E-AF0E-9789885A4A4D}" type="datetime1">
              <a:rPr lang="fr-FR" smtClean="0"/>
              <a:t>26/01/2018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38837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3727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C1694-9101-9A45-A428-FD842B6D6CA4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95ACBA"/>
                </a:solidFill>
                <a:effectLst/>
                <a:uLnTx/>
                <a:uFillTx/>
                <a:latin typeface="Verdana Bold"/>
                <a:ea typeface="+mn-ea"/>
                <a:cs typeface="Verdana Bold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95ACBA"/>
              </a:solidFill>
              <a:effectLst/>
              <a:uLnTx/>
              <a:uFillTx/>
              <a:latin typeface="Verdana Bold"/>
              <a:ea typeface="+mn-ea"/>
              <a:cs typeface="Verdana Bold"/>
            </a:endParaRPr>
          </a:p>
        </p:txBody>
      </p:sp>
      <p:sp>
        <p:nvSpPr>
          <p:cNvPr id="9" name="ZoneTexte 8"/>
          <p:cNvSpPr txBox="1"/>
          <p:nvPr userDrawn="1"/>
        </p:nvSpPr>
        <p:spPr>
          <a:xfrm>
            <a:off x="4660240" y="4804594"/>
            <a:ext cx="333829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750" b="0" i="1" u="none" strike="noStrike" kern="1200" spc="400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THE EUROPEAN NEUTRON SOURCE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2" y="1955799"/>
            <a:ext cx="1128250" cy="981275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>
          <a:xfrm>
            <a:off x="1492250" y="2331020"/>
            <a:ext cx="2679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fr-FR" sz="800" b="0" i="1" u="none" strike="noStrike" kern="1200" spc="400" baseline="0" dirty="0">
                <a:solidFill>
                  <a:schemeClr val="bg1">
                    <a:lumMod val="95000"/>
                  </a:schemeClr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68DFB-E73D-4817-870F-46770F77764C}" type="datetime1">
              <a:rPr lang="fr-FR" smtClean="0"/>
              <a:t>26/01/2018</a:t>
            </a:fld>
            <a:endParaRPr lang="fr-FR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64" y="4580099"/>
            <a:ext cx="500742" cy="4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14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580021" y="1346171"/>
            <a:ext cx="4209472" cy="3153640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9327" y="1346170"/>
            <a:ext cx="4317999" cy="3241871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70182" y="957563"/>
            <a:ext cx="8619852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70181" y="376647"/>
            <a:ext cx="8619852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76" y="5409"/>
            <a:ext cx="5396825" cy="629068"/>
          </a:xfrm>
          <a:prstGeom prst="rect">
            <a:avLst/>
          </a:prstGeom>
        </p:spPr>
      </p:pic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3292E-277D-4B35-B106-8FC335935C3B}" type="datetime1">
              <a:rPr lang="fr-FR" smtClean="0"/>
              <a:t>26/01/2018</a:t>
            </a:fld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623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05325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332236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Optional Subtitle</a:t>
            </a:r>
          </a:p>
        </p:txBody>
      </p:sp>
      <p:sp>
        <p:nvSpPr>
          <p:cNvPr id="4" name="ZoneTexte 3"/>
          <p:cNvSpPr txBox="1"/>
          <p:nvPr userDrawn="1"/>
        </p:nvSpPr>
        <p:spPr>
          <a:xfrm>
            <a:off x="-482732" y="51455"/>
            <a:ext cx="37973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850" b="0" i="1" u="none" strike="noStrike" kern="1200" spc="400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726163"/>
            <a:ext cx="9144000" cy="134360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0BF49-95A3-4D3E-AF0E-9789885A4A4D}" type="datetime1">
              <a:rPr lang="fr-FR" smtClean="0"/>
              <a:t>26/01/2018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388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C1694-9101-9A45-A428-FD842B6D6CA4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95ACBA"/>
                </a:solidFill>
                <a:effectLst/>
                <a:uLnTx/>
                <a:uFillTx/>
                <a:latin typeface="Verdana Bold"/>
                <a:ea typeface="+mn-ea"/>
                <a:cs typeface="Verdana Bold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95ACBA"/>
              </a:solidFill>
              <a:effectLst/>
              <a:uLnTx/>
              <a:uFillTx/>
              <a:latin typeface="Verdana Bold"/>
              <a:ea typeface="+mn-ea"/>
              <a:cs typeface="Verdana Bold"/>
            </a:endParaRPr>
          </a:p>
        </p:txBody>
      </p:sp>
      <p:sp>
        <p:nvSpPr>
          <p:cNvPr id="9" name="ZoneTexte 8"/>
          <p:cNvSpPr txBox="1"/>
          <p:nvPr userDrawn="1"/>
        </p:nvSpPr>
        <p:spPr>
          <a:xfrm>
            <a:off x="4660240" y="4804594"/>
            <a:ext cx="333829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750" b="0" i="1" u="none" strike="noStrike" kern="1200" spc="400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THE EUROPEAN NEUTRON SOURCE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2" y="1955799"/>
            <a:ext cx="1128250" cy="981275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>
          <a:xfrm>
            <a:off x="1492250" y="2331020"/>
            <a:ext cx="2679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fr-FR" sz="800" b="0" i="1" u="none" strike="noStrike" kern="1200" spc="400" baseline="0" dirty="0">
                <a:solidFill>
                  <a:schemeClr val="bg1">
                    <a:lumMod val="95000"/>
                  </a:schemeClr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68DFB-E73D-4817-870F-46770F77764C}" type="datetime1">
              <a:rPr lang="fr-FR" smtClean="0"/>
              <a:t>26/01/2018</a:t>
            </a:fld>
            <a:endParaRPr lang="fr-FR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64" y="4580099"/>
            <a:ext cx="500742" cy="4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14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372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</a:p>
        </p:txBody>
      </p:sp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05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</a:p>
        </p:txBody>
      </p:sp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94681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>
                <a:latin typeface="Verdana"/>
                <a:cs typeface="Verdana"/>
              </a:rPr>
              <a:t>Optional</a:t>
            </a:r>
            <a:r>
              <a:rPr lang="fr-FR" sz="800" dirty="0">
                <a:latin typeface="Verdana"/>
                <a:cs typeface="Verdana"/>
              </a:rPr>
              <a:t> description / </a:t>
            </a:r>
            <a:r>
              <a:rPr lang="fr-FR" sz="800" dirty="0" err="1">
                <a:latin typeface="Verdana"/>
                <a:cs typeface="Verdana"/>
              </a:rPr>
              <a:t>context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goes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94681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>
                <a:latin typeface="Verdana"/>
                <a:cs typeface="Verdana"/>
              </a:rPr>
              <a:t>Optional</a:t>
            </a:r>
            <a:r>
              <a:rPr lang="fr-FR" sz="800" dirty="0">
                <a:latin typeface="Verdana"/>
                <a:cs typeface="Verdana"/>
              </a:rPr>
              <a:t> description / </a:t>
            </a:r>
            <a:r>
              <a:rPr lang="fr-FR" sz="800" dirty="0" err="1">
                <a:latin typeface="Verdana"/>
                <a:cs typeface="Verdana"/>
              </a:rPr>
              <a:t>context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goes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8217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2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5400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image" Target="../media/image7.emf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image" Target="../media/image8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/>
          <p:cNvSpPr txBox="1"/>
          <p:nvPr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660240" y="4804594"/>
            <a:ext cx="333829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750" b="0" i="1" u="none" strike="noStrike" kern="1200" spc="400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THE EUROPEAN NEUTRON SOURCE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64" y="4580099"/>
            <a:ext cx="500742" cy="435512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03BD7-C913-4044-8179-8712F2A6F125}" type="datetime1">
              <a:rPr lang="fr-FR" smtClean="0"/>
              <a:t>26/01/2018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606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673" r:id="rId2"/>
    <p:sldLayoutId id="2147483788" r:id="rId3"/>
    <p:sldLayoutId id="2147483850" r:id="rId4"/>
    <p:sldLayoutId id="2147483851" r:id="rId5"/>
  </p:sldLayoutIdLst>
  <p:hf sldNum="0"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 G - PowerPoint Slides V2.jp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C1694-9101-9A45-A428-FD842B6D6CA4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95ACBA"/>
                </a:solidFill>
                <a:effectLst/>
                <a:uLnTx/>
                <a:uFillTx/>
                <a:latin typeface="Verdana Bold"/>
                <a:ea typeface="+mn-ea"/>
                <a:cs typeface="Verdana Bold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95ACBA"/>
              </a:solidFill>
              <a:effectLst/>
              <a:uLnTx/>
              <a:uFillTx/>
              <a:latin typeface="Verdana Bold"/>
              <a:ea typeface="+mn-ea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168007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47" r:id="rId16"/>
    <p:sldLayoutId id="2147483848" r:id="rId17"/>
    <p:sldLayoutId id="2147483849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comments" Target="../comments/comment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noProof="1"/>
              <a:t>I. Bush, M. Gonzalez, V. Reimund, A. Soininen, </a:t>
            </a:r>
            <a:r>
              <a:rPr lang="en-GB" u="sng" noProof="1"/>
              <a:t>G. Vardanyan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8"/>
          </p:nvPr>
        </p:nvSpPr>
        <p:spPr>
          <a:xfrm>
            <a:off x="115306" y="1726163"/>
            <a:ext cx="9028693" cy="1343607"/>
          </a:xfrm>
        </p:spPr>
        <p:txBody>
          <a:bodyPr/>
          <a:lstStyle/>
          <a:p>
            <a:r>
              <a:rPr lang="en-GB" noProof="1"/>
              <a:t>Data treatment with </a:t>
            </a:r>
          </a:p>
          <a:p>
            <a:r>
              <a:rPr lang="en-GB" noProof="1"/>
              <a:t>Mantid at the ILL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GB" noProof="1"/>
              <a:t>29</a:t>
            </a:r>
            <a:r>
              <a:rPr lang="en-GB" baseline="30000" noProof="1"/>
              <a:t>th</a:t>
            </a:r>
            <a:r>
              <a:rPr lang="en-GB" noProof="1"/>
              <a:t> Jan 2018	</a:t>
            </a:r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noProof="1"/>
              <a:t>Mantid Users Workshop, ORNL</a:t>
            </a:r>
          </a:p>
        </p:txBody>
      </p:sp>
    </p:spTree>
    <p:extLst>
      <p:ext uri="{BB962C8B-B14F-4D97-AF65-F5344CB8AC3E}">
        <p14:creationId xmlns:p14="http://schemas.microsoft.com/office/powerpoint/2010/main" val="1691614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>
          <a:xfrm>
            <a:off x="191881" y="155580"/>
            <a:ext cx="2988289" cy="1294865"/>
          </a:xfrm>
        </p:spPr>
        <p:txBody>
          <a:bodyPr>
            <a:normAutofit fontScale="40000" lnSpcReduction="20000"/>
          </a:bodyPr>
          <a:lstStyle/>
          <a:p>
            <a:pPr algn="ctr"/>
            <a:endParaRPr lang="en-US" noProof="1"/>
          </a:p>
          <a:p>
            <a:r>
              <a:rPr lang="en-US" sz="8000" noProof="1"/>
              <a:t>Pseudo-live </a:t>
            </a:r>
          </a:p>
          <a:p>
            <a:r>
              <a:rPr lang="en-US" sz="8000" noProof="1"/>
              <a:t>Reduction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89108" y="1970410"/>
            <a:ext cx="1796432" cy="2565175"/>
            <a:chOff x="364139" y="1974457"/>
            <a:chExt cx="1796432" cy="2565175"/>
          </a:xfrm>
        </p:grpSpPr>
        <p:grpSp>
          <p:nvGrpSpPr>
            <p:cNvPr id="6" name="Group 5"/>
            <p:cNvGrpSpPr/>
            <p:nvPr/>
          </p:nvGrpSpPr>
          <p:grpSpPr>
            <a:xfrm>
              <a:off x="364139" y="1974457"/>
              <a:ext cx="1796432" cy="2565175"/>
              <a:chOff x="420785" y="1788340"/>
              <a:chExt cx="1796432" cy="2565175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420785" y="1788340"/>
                <a:ext cx="1796432" cy="2565175"/>
                <a:chOff x="339865" y="1958273"/>
                <a:chExt cx="1796432" cy="2565175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339865" y="1966365"/>
                  <a:ext cx="1796432" cy="255708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339865" y="1958273"/>
                  <a:ext cx="1796432" cy="339865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Client Terminal</a:t>
                  </a:r>
                </a:p>
              </p:txBody>
            </p:sp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42916" y="3204785"/>
                <a:ext cx="952169" cy="905630"/>
              </a:xfrm>
              <a:prstGeom prst="rect">
                <a:avLst/>
              </a:prstGeom>
            </p:spPr>
          </p:pic>
        </p:grpSp>
        <p:sp>
          <p:nvSpPr>
            <p:cNvPr id="57" name="Rectangle 56"/>
            <p:cNvSpPr/>
            <p:nvPr/>
          </p:nvSpPr>
          <p:spPr>
            <a:xfrm>
              <a:off x="489565" y="2476163"/>
              <a:ext cx="1545578" cy="776835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Nomad GUI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06527" y="1962318"/>
            <a:ext cx="2904927" cy="2565175"/>
            <a:chOff x="2569975" y="1950179"/>
            <a:chExt cx="3168591" cy="2565175"/>
          </a:xfrm>
        </p:grpSpPr>
        <p:grpSp>
          <p:nvGrpSpPr>
            <p:cNvPr id="45" name="Group 44"/>
            <p:cNvGrpSpPr/>
            <p:nvPr/>
          </p:nvGrpSpPr>
          <p:grpSpPr>
            <a:xfrm>
              <a:off x="2569975" y="1950179"/>
              <a:ext cx="3168591" cy="2565175"/>
              <a:chOff x="339865" y="1958273"/>
              <a:chExt cx="1796432" cy="2565175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339865" y="1966365"/>
                <a:ext cx="1796432" cy="255708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39865" y="1958273"/>
                <a:ext cx="1796432" cy="33986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Instrument Control Workstation</a:t>
                </a:r>
              </a:p>
            </p:txBody>
          </p:sp>
        </p:grpSp>
        <p:sp>
          <p:nvSpPr>
            <p:cNvPr id="58" name="Rectangle 57"/>
            <p:cNvSpPr/>
            <p:nvPr/>
          </p:nvSpPr>
          <p:spPr>
            <a:xfrm>
              <a:off x="3048566" y="2447838"/>
              <a:ext cx="2211406" cy="776836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Nomad Server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11757" y="1954226"/>
            <a:ext cx="2401436" cy="2565175"/>
            <a:chOff x="6273465" y="1966365"/>
            <a:chExt cx="2393106" cy="2565175"/>
          </a:xfrm>
        </p:grpSpPr>
        <p:grpSp>
          <p:nvGrpSpPr>
            <p:cNvPr id="53" name="Group 52"/>
            <p:cNvGrpSpPr/>
            <p:nvPr/>
          </p:nvGrpSpPr>
          <p:grpSpPr>
            <a:xfrm>
              <a:off x="6273465" y="1966365"/>
              <a:ext cx="2393106" cy="2565175"/>
              <a:chOff x="339865" y="1958273"/>
              <a:chExt cx="1796432" cy="2565175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339865" y="1966365"/>
                <a:ext cx="1796432" cy="255708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39865" y="1958273"/>
                <a:ext cx="1796432" cy="33986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Reduction Server</a:t>
                </a:r>
              </a:p>
            </p:txBody>
          </p:sp>
        </p:grp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0017" y="3420976"/>
              <a:ext cx="810092" cy="81009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5049" y="3429220"/>
              <a:ext cx="845178" cy="845178"/>
            </a:xfrm>
            <a:prstGeom prst="rect">
              <a:avLst/>
            </a:prstGeom>
          </p:spPr>
        </p:pic>
      </p:grpSp>
      <p:sp>
        <p:nvSpPr>
          <p:cNvPr id="77" name="Right Arrow 76"/>
          <p:cNvSpPr/>
          <p:nvPr/>
        </p:nvSpPr>
        <p:spPr>
          <a:xfrm>
            <a:off x="2152975" y="2605634"/>
            <a:ext cx="186117" cy="169933"/>
          </a:xfrm>
          <a:prstGeom prst="rightArrow">
            <a:avLst/>
          </a:prstGeom>
          <a:solidFill>
            <a:srgbClr val="15C26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/>
          <p:cNvSpPr/>
          <p:nvPr/>
        </p:nvSpPr>
        <p:spPr>
          <a:xfrm flipH="1">
            <a:off x="2126444" y="2936320"/>
            <a:ext cx="186117" cy="16993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311238" y="2936320"/>
            <a:ext cx="1000516" cy="382197"/>
            <a:chOff x="5311241" y="3796101"/>
            <a:chExt cx="1000516" cy="382197"/>
          </a:xfrm>
        </p:grpSpPr>
        <p:sp>
          <p:nvSpPr>
            <p:cNvPr id="91" name="Right Arrow 90"/>
            <p:cNvSpPr/>
            <p:nvPr/>
          </p:nvSpPr>
          <p:spPr>
            <a:xfrm rot="10800000">
              <a:off x="5428341" y="3796101"/>
              <a:ext cx="766318" cy="18207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311241" y="3962854"/>
              <a:ext cx="100051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noProof="1"/>
                <a:t>Reduced data (.nxs)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85" y="1547272"/>
            <a:ext cx="816152" cy="816152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5374386" y="2401965"/>
            <a:ext cx="862151" cy="373169"/>
            <a:chOff x="5374386" y="3179233"/>
            <a:chExt cx="862151" cy="373169"/>
          </a:xfrm>
        </p:grpSpPr>
        <p:sp>
          <p:nvSpPr>
            <p:cNvPr id="90" name="Right Arrow 89"/>
            <p:cNvSpPr/>
            <p:nvPr/>
          </p:nvSpPr>
          <p:spPr>
            <a:xfrm>
              <a:off x="5428341" y="3370332"/>
              <a:ext cx="766318" cy="182070"/>
            </a:xfrm>
            <a:prstGeom prst="rightArrow">
              <a:avLst/>
            </a:prstGeom>
            <a:solidFill>
              <a:srgbClr val="15C26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374386" y="3179233"/>
              <a:ext cx="86215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noProof="1"/>
                <a:t>Raw data (.nxs)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78856" y="631240"/>
            <a:ext cx="2092046" cy="977210"/>
            <a:chOff x="4905700" y="605855"/>
            <a:chExt cx="2092046" cy="97721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700" y="605855"/>
              <a:ext cx="977210" cy="97721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625767" y="723821"/>
              <a:ext cx="13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AMEO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089" y="3364707"/>
            <a:ext cx="1034892" cy="103489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410" y="3459564"/>
            <a:ext cx="848120" cy="845178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6498778" y="2489412"/>
            <a:ext cx="2027391" cy="77683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Mantid python reduction script</a:t>
            </a:r>
          </a:p>
        </p:txBody>
      </p:sp>
    </p:spTree>
    <p:extLst>
      <p:ext uri="{BB962C8B-B14F-4D97-AF65-F5344CB8AC3E}">
        <p14:creationId xmlns:p14="http://schemas.microsoft.com/office/powerpoint/2010/main" val="2107448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Reduced Data in Nomad</a:t>
            </a:r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836" y="905630"/>
            <a:ext cx="5908284" cy="343453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5217620" y="1764095"/>
            <a:ext cx="1678205" cy="434037"/>
            <a:chOff x="5339002" y="2095869"/>
            <a:chExt cx="1678205" cy="434037"/>
          </a:xfrm>
        </p:grpSpPr>
        <p:sp>
          <p:nvSpPr>
            <p:cNvPr id="9" name="TextBox 8"/>
            <p:cNvSpPr txBox="1"/>
            <p:nvPr/>
          </p:nvSpPr>
          <p:spPr>
            <a:xfrm>
              <a:off x="5339002" y="2160574"/>
              <a:ext cx="1462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15C260"/>
                  </a:solidFill>
                </a:rPr>
                <a:t>Processed by </a:t>
              </a: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3170" y="2095869"/>
              <a:ext cx="434037" cy="434037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8795" y="4497169"/>
            <a:ext cx="440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possibility to make decisions based on</a:t>
            </a:r>
          </a:p>
          <a:p>
            <a:r>
              <a:rPr lang="en-US" dirty="0"/>
              <a:t>the reduced data (e.g. stop/continue)</a:t>
            </a:r>
          </a:p>
        </p:txBody>
      </p:sp>
    </p:spTree>
    <p:extLst>
      <p:ext uri="{BB962C8B-B14F-4D97-AF65-F5344CB8AC3E}">
        <p14:creationId xmlns:p14="http://schemas.microsoft.com/office/powerpoint/2010/main" val="1333712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7"/>
          </p:nvPr>
        </p:nvSpPr>
        <p:spPr>
          <a:xfrm>
            <a:off x="225460" y="1468562"/>
            <a:ext cx="8076969" cy="2569363"/>
          </a:xfrm>
        </p:spPr>
        <p:txBody>
          <a:bodyPr/>
          <a:lstStyle/>
          <a:p>
            <a:r>
              <a:rPr lang="en-US" sz="2000" dirty="0"/>
              <a:t>Finalize Reflectometry and Powder Diffraction reductions</a:t>
            </a:r>
          </a:p>
          <a:p>
            <a:r>
              <a:rPr lang="en-US" sz="2000" dirty="0"/>
              <a:t>On-going support for TOF spectroscopy and Back-scattering</a:t>
            </a:r>
          </a:p>
          <a:p>
            <a:r>
              <a:rPr lang="en-US" sz="2000" dirty="0"/>
              <a:t>Develop SANS treatment into a complete usable reduction</a:t>
            </a:r>
          </a:p>
          <a:p>
            <a:r>
              <a:rPr lang="en-US" sz="2000" dirty="0"/>
              <a:t>GUIs for Reflectometry and SANS </a:t>
            </a:r>
          </a:p>
          <a:p>
            <a:r>
              <a:rPr lang="en-US" sz="2000" dirty="0"/>
              <a:t>User training (first session next week)</a:t>
            </a:r>
          </a:p>
          <a:p>
            <a:r>
              <a:rPr lang="en-US" sz="2000" dirty="0"/>
              <a:t>Work with Instrument Control group </a:t>
            </a:r>
            <a:r>
              <a:rPr lang="en-US" sz="2000" noProof="1"/>
              <a:t>towards autoreduction      (for all instruments that will run Mantid)</a:t>
            </a:r>
          </a:p>
          <a:p>
            <a:endParaRPr lang="en-US" sz="20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fr-FR" dirty="0"/>
              <a:t>Plans for Future</a:t>
            </a:r>
          </a:p>
        </p:txBody>
      </p:sp>
    </p:spTree>
    <p:extLst>
      <p:ext uri="{BB962C8B-B14F-4D97-AF65-F5344CB8AC3E}">
        <p14:creationId xmlns:p14="http://schemas.microsoft.com/office/powerpoint/2010/main" val="147807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853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>
          <a:xfrm>
            <a:off x="191882" y="155580"/>
            <a:ext cx="2697446" cy="1294865"/>
          </a:xfrm>
        </p:spPr>
        <p:txBody>
          <a:bodyPr>
            <a:normAutofit fontScale="40000" lnSpcReduction="20000"/>
          </a:bodyPr>
          <a:lstStyle/>
          <a:p>
            <a:pPr algn="ctr"/>
            <a:endParaRPr lang="en-US" noProof="1"/>
          </a:p>
          <a:p>
            <a:r>
              <a:rPr lang="en-US" sz="8000" noProof="1"/>
              <a:t>Pseudo-live </a:t>
            </a:r>
          </a:p>
          <a:p>
            <a:r>
              <a:rPr lang="en-US" sz="8000" noProof="1"/>
              <a:t>Reduction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20188" y="1962316"/>
            <a:ext cx="1796432" cy="2565175"/>
            <a:chOff x="364139" y="1974457"/>
            <a:chExt cx="1796432" cy="2565175"/>
          </a:xfrm>
        </p:grpSpPr>
        <p:grpSp>
          <p:nvGrpSpPr>
            <p:cNvPr id="6" name="Group 5"/>
            <p:cNvGrpSpPr/>
            <p:nvPr/>
          </p:nvGrpSpPr>
          <p:grpSpPr>
            <a:xfrm>
              <a:off x="364139" y="1974457"/>
              <a:ext cx="1796432" cy="2565175"/>
              <a:chOff x="420785" y="1788340"/>
              <a:chExt cx="1796432" cy="2565175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420785" y="1788340"/>
                <a:ext cx="1796432" cy="2565175"/>
                <a:chOff x="339865" y="1958273"/>
                <a:chExt cx="1796432" cy="2565175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339865" y="1966365"/>
                  <a:ext cx="1796432" cy="2557083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339865" y="1958273"/>
                  <a:ext cx="1796432" cy="339865"/>
                </a:xfrm>
                <a:prstGeom prst="rect">
                  <a:avLst/>
                </a:prstGeom>
              </p:spPr>
              <p:style>
                <a:lnRef idx="1">
                  <a:schemeClr val="dk1"/>
                </a:lnRef>
                <a:fillRef idx="3">
                  <a:schemeClr val="dk1"/>
                </a:fillRef>
                <a:effectRef idx="2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/>
                    <a:t>Client Terminal</a:t>
                  </a:r>
                </a:p>
              </p:txBody>
            </p:sp>
          </p:grpSp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842916" y="3204785"/>
                <a:ext cx="952169" cy="905630"/>
              </a:xfrm>
              <a:prstGeom prst="rect">
                <a:avLst/>
              </a:prstGeom>
            </p:spPr>
          </p:pic>
        </p:grpSp>
        <p:sp>
          <p:nvSpPr>
            <p:cNvPr id="57" name="Rectangle 56"/>
            <p:cNvSpPr/>
            <p:nvPr/>
          </p:nvSpPr>
          <p:spPr>
            <a:xfrm>
              <a:off x="489565" y="2476163"/>
              <a:ext cx="1545578" cy="776835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Nomad Client GUI [Java]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453318" y="1954224"/>
            <a:ext cx="2883795" cy="2565175"/>
            <a:chOff x="2569975" y="1950179"/>
            <a:chExt cx="3168591" cy="2565175"/>
          </a:xfrm>
        </p:grpSpPr>
        <p:grpSp>
          <p:nvGrpSpPr>
            <p:cNvPr id="45" name="Group 44"/>
            <p:cNvGrpSpPr/>
            <p:nvPr/>
          </p:nvGrpSpPr>
          <p:grpSpPr>
            <a:xfrm>
              <a:off x="2569975" y="1950179"/>
              <a:ext cx="3168591" cy="2565175"/>
              <a:chOff x="339865" y="1958273"/>
              <a:chExt cx="1796432" cy="2565175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339865" y="1966365"/>
                <a:ext cx="1796432" cy="255708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39865" y="1958273"/>
                <a:ext cx="1796432" cy="33986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Instrument Control Workstation</a:t>
                </a:r>
              </a:p>
            </p:txBody>
          </p:sp>
        </p:grpSp>
        <p:sp>
          <p:nvSpPr>
            <p:cNvPr id="58" name="Rectangle 57"/>
            <p:cNvSpPr/>
            <p:nvPr/>
          </p:nvSpPr>
          <p:spPr>
            <a:xfrm>
              <a:off x="2880453" y="2456881"/>
              <a:ext cx="2570429" cy="1146578"/>
            </a:xfrm>
            <a:prstGeom prst="rect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Nomad </a:t>
              </a:r>
              <a:r>
                <a: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Server Application [C</a:t>
              </a: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++]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081790" y="3366287"/>
              <a:ext cx="2173919" cy="22908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Cameo Reduction Requester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20087" y="1954226"/>
            <a:ext cx="2393106" cy="2565175"/>
            <a:chOff x="6273465" y="1966365"/>
            <a:chExt cx="2393106" cy="2565175"/>
          </a:xfrm>
        </p:grpSpPr>
        <p:grpSp>
          <p:nvGrpSpPr>
            <p:cNvPr id="53" name="Group 52"/>
            <p:cNvGrpSpPr/>
            <p:nvPr/>
          </p:nvGrpSpPr>
          <p:grpSpPr>
            <a:xfrm>
              <a:off x="6273465" y="1966365"/>
              <a:ext cx="2393106" cy="2565175"/>
              <a:chOff x="339865" y="1958273"/>
              <a:chExt cx="1796432" cy="2565175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339865" y="1966365"/>
                <a:ext cx="1796432" cy="255708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39865" y="1958273"/>
                <a:ext cx="1796432" cy="339865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Reduction Server</a:t>
                </a:r>
              </a:p>
            </p:txBody>
          </p:sp>
        </p:grpSp>
        <p:sp>
          <p:nvSpPr>
            <p:cNvPr id="65" name="Rectangle 64"/>
            <p:cNvSpPr/>
            <p:nvPr/>
          </p:nvSpPr>
          <p:spPr>
            <a:xfrm>
              <a:off x="6368629" y="3956062"/>
              <a:ext cx="1232187" cy="454022"/>
            </a:xfrm>
            <a:prstGeom prst="rect">
              <a:avLst/>
            </a:prstGeom>
            <a:solidFill>
              <a:srgbClr val="00B050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noProof="1"/>
                <a:t>Mantid</a:t>
              </a:r>
              <a:r>
                <a:rPr lang="en-US" sz="1200" dirty="0"/>
                <a:t> python reduction script</a:t>
              </a:r>
            </a:p>
          </p:txBody>
        </p:sp>
        <p:sp>
          <p:nvSpPr>
            <p:cNvPr id="67" name="Can 66"/>
            <p:cNvSpPr/>
            <p:nvPr/>
          </p:nvSpPr>
          <p:spPr>
            <a:xfrm>
              <a:off x="7684366" y="3923920"/>
              <a:ext cx="867640" cy="518306"/>
            </a:xfrm>
            <a:prstGeom prst="ca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Virtual Filesystem</a:t>
              </a: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16" y="3577075"/>
            <a:ext cx="378344" cy="378344"/>
          </a:xfrm>
          <a:prstGeom prst="rect">
            <a:avLst/>
          </a:prstGeom>
        </p:spPr>
      </p:pic>
      <p:sp>
        <p:nvSpPr>
          <p:cNvPr id="77" name="Right Arrow 76"/>
          <p:cNvSpPr/>
          <p:nvPr/>
        </p:nvSpPr>
        <p:spPr>
          <a:xfrm>
            <a:off x="2199217" y="2721369"/>
            <a:ext cx="186117" cy="169933"/>
          </a:xfrm>
          <a:prstGeom prst="rightArrow">
            <a:avLst/>
          </a:prstGeom>
          <a:solidFill>
            <a:srgbClr val="15C26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/>
          <p:cNvSpPr/>
          <p:nvPr/>
        </p:nvSpPr>
        <p:spPr>
          <a:xfrm flipH="1">
            <a:off x="2190053" y="3128146"/>
            <a:ext cx="186117" cy="16993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402516" y="2573687"/>
            <a:ext cx="911629" cy="323684"/>
            <a:chOff x="5403308" y="2427015"/>
            <a:chExt cx="911629" cy="323684"/>
          </a:xfrm>
        </p:grpSpPr>
        <p:sp>
          <p:nvSpPr>
            <p:cNvPr id="90" name="Right Arrow 89"/>
            <p:cNvSpPr/>
            <p:nvPr/>
          </p:nvSpPr>
          <p:spPr>
            <a:xfrm>
              <a:off x="5485905" y="2568629"/>
              <a:ext cx="766318" cy="182070"/>
            </a:xfrm>
            <a:prstGeom prst="rightArrow">
              <a:avLst/>
            </a:prstGeom>
            <a:solidFill>
              <a:srgbClr val="15C26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403308" y="2427015"/>
              <a:ext cx="91162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noProof="1"/>
                <a:t>Raw data (.nxs)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359152" y="3122079"/>
            <a:ext cx="1000516" cy="382197"/>
            <a:chOff x="5343055" y="3124610"/>
            <a:chExt cx="1000516" cy="382197"/>
          </a:xfrm>
        </p:grpSpPr>
        <p:sp>
          <p:nvSpPr>
            <p:cNvPr id="91" name="Right Arrow 90"/>
            <p:cNvSpPr/>
            <p:nvPr/>
          </p:nvSpPr>
          <p:spPr>
            <a:xfrm rot="10800000">
              <a:off x="5460155" y="3124610"/>
              <a:ext cx="766318" cy="182070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343055" y="3291363"/>
              <a:ext cx="100051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noProof="1"/>
                <a:t>Reduced data (.nxs)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711036" y="668538"/>
            <a:ext cx="2092046" cy="977210"/>
            <a:chOff x="4905700" y="605855"/>
            <a:chExt cx="2092046" cy="977210"/>
          </a:xfrm>
        </p:grpSpPr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5700" y="605855"/>
              <a:ext cx="977210" cy="977210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5625767" y="723821"/>
              <a:ext cx="13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/>
                <a:t>AMEO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37807" y="4739928"/>
            <a:ext cx="4431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Verdana"/>
                <a:cs typeface="Verdana"/>
              </a:rPr>
              <a:t>https://</a:t>
            </a:r>
            <a:r>
              <a:rPr lang="en-US" sz="1200" noProof="1">
                <a:latin typeface="Verdana"/>
                <a:cs typeface="Verdana"/>
              </a:rPr>
              <a:t>code.ill.fr/</a:t>
            </a:r>
            <a:r>
              <a:rPr lang="en-US" sz="1200" dirty="0">
                <a:latin typeface="Verdana"/>
                <a:cs typeface="Verdana"/>
              </a:rPr>
              <a:t>cameo/cameo-commons/wikis/home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385" y="1547272"/>
            <a:ext cx="816152" cy="816152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6437185" y="2460926"/>
            <a:ext cx="2161443" cy="113848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Reduction Server Application [C++]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524185" y="3374714"/>
            <a:ext cx="1984910" cy="229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Cameo Reduction Responder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020" y="3546006"/>
            <a:ext cx="1034892" cy="1034892"/>
          </a:xfrm>
          <a:prstGeom prst="rect">
            <a:avLst/>
          </a:prstGeom>
        </p:spPr>
      </p:pic>
      <p:sp>
        <p:nvSpPr>
          <p:cNvPr id="16" name="Rounded Rectangular Callout 15"/>
          <p:cNvSpPr/>
          <p:nvPr/>
        </p:nvSpPr>
        <p:spPr>
          <a:xfrm>
            <a:off x="6979165" y="860733"/>
            <a:ext cx="1727024" cy="789215"/>
          </a:xfrm>
          <a:prstGeom prst="wedgeRoundRectCallout">
            <a:avLst>
              <a:gd name="adj1" fmla="val -62066"/>
              <a:gd name="adj2" fmla="val -33230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</a:rPr>
              <a:t>Service Manager and Inter-process Communicator based </a:t>
            </a:r>
            <a:r>
              <a:rPr lang="en-US" sz="1000" noProof="1">
                <a:solidFill>
                  <a:schemeClr val="tx1"/>
                </a:solidFill>
              </a:rPr>
              <a:t>on ZeroMQ</a:t>
            </a:r>
            <a:r>
              <a:rPr lang="en-US" sz="10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sz="1000" dirty="0">
                <a:solidFill>
                  <a:schemeClr val="tx1"/>
                </a:solidFill>
              </a:rPr>
              <a:t>Implemented in Java with client APIs in Java and C++.</a:t>
            </a:r>
          </a:p>
        </p:txBody>
      </p:sp>
    </p:spTree>
    <p:extLst>
      <p:ext uri="{BB962C8B-B14F-4D97-AF65-F5344CB8AC3E}">
        <p14:creationId xmlns:p14="http://schemas.microsoft.com/office/powerpoint/2010/main" val="577506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>
          <a:xfrm>
            <a:off x="113288" y="236703"/>
            <a:ext cx="8839543" cy="668927"/>
          </a:xfrm>
        </p:spPr>
        <p:txBody>
          <a:bodyPr>
            <a:normAutofit/>
          </a:bodyPr>
          <a:lstStyle/>
          <a:p>
            <a:r>
              <a:rPr lang="en-GB" dirty="0"/>
              <a:t>Status of the Bastille project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792068"/>
              </p:ext>
            </p:extLst>
          </p:nvPr>
        </p:nvGraphicFramePr>
        <p:xfrm>
          <a:off x="225460" y="1116161"/>
          <a:ext cx="8720672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3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9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3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84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noProof="1"/>
                        <a:t>Mantid</a:t>
                      </a:r>
                      <a:r>
                        <a:rPr lang="en-US" baseline="0" dirty="0"/>
                        <a:t> Version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Progress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Back-scattering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IN16B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Production use, 1</a:t>
                      </a:r>
                      <a:r>
                        <a:rPr lang="en-US" baseline="0" dirty="0"/>
                        <a:t> cycle, 2017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TOF spectroscopy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IN4, IN5, IN6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Ready, validated by</a:t>
                      </a:r>
                      <a:r>
                        <a:rPr lang="en-US" baseline="0" dirty="0"/>
                        <a:t> scientists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Reflectometry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D17, FIGARO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Development/</a:t>
                      </a:r>
                      <a:r>
                        <a:rPr lang="en-US" baseline="0" dirty="0"/>
                        <a:t>testing ongoing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Powder Diffraction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D20, D2B, D1B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Development/</a:t>
                      </a:r>
                      <a:r>
                        <a:rPr lang="en-US" baseline="0" dirty="0"/>
                        <a:t>testing ongoing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D11,</a:t>
                      </a:r>
                      <a:r>
                        <a:rPr lang="en-US" baseline="0" dirty="0"/>
                        <a:t> D22, D33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Instrument definitions, early tests with EQSANS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noProof="1"/>
                        <a:t>Autoreduction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FIGARO (first</a:t>
                      </a:r>
                      <a:r>
                        <a:rPr lang="en-US" baseline="0" dirty="0"/>
                        <a:t> test)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 prototype</a:t>
                      </a:r>
                      <a:r>
                        <a:rPr lang="en-US" baseline="0" dirty="0"/>
                        <a:t> in place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25460" y="4102662"/>
            <a:ext cx="811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Verdana"/>
                <a:cs typeface="Verdana"/>
              </a:rPr>
              <a:t>After a long shutdown, the reactor will restart in March 2018.</a:t>
            </a:r>
          </a:p>
        </p:txBody>
      </p:sp>
    </p:spTree>
    <p:extLst>
      <p:ext uri="{BB962C8B-B14F-4D97-AF65-F5344CB8AC3E}">
        <p14:creationId xmlns:p14="http://schemas.microsoft.com/office/powerpoint/2010/main" val="2072733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19" y="1488948"/>
            <a:ext cx="2299995" cy="1746151"/>
          </a:xfrm>
        </p:spPr>
      </p:pic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Back-scattering, IN16B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0"/>
          </p:nvPr>
        </p:nvSpPr>
        <p:spPr>
          <a:xfrm>
            <a:off x="270672" y="926194"/>
            <a:ext cx="8682160" cy="356251"/>
          </a:xfrm>
        </p:spPr>
        <p:txBody>
          <a:bodyPr/>
          <a:lstStyle/>
          <a:p>
            <a:r>
              <a:rPr lang="en-US" dirty="0"/>
              <a:t>Reduction algorithms and a custom GUI are available since v3.9 </a:t>
            </a:r>
          </a:p>
        </p:txBody>
      </p:sp>
      <p:pic>
        <p:nvPicPr>
          <p:cNvPr id="6" name="Content Placeholder 7" descr="C:\Users\BUSI\Documents\Bastille\NoBugs Talk\in16b-ra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03" y="1488948"/>
            <a:ext cx="2322913" cy="171549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70672" y="3410948"/>
            <a:ext cx="63700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Used in 1</a:t>
            </a:r>
            <a:r>
              <a:rPr lang="en-US" sz="1600" baseline="30000" dirty="0"/>
              <a:t>st</a:t>
            </a:r>
            <a:r>
              <a:rPr lang="en-US" sz="1600" dirty="0"/>
              <a:t> cycle 2017 + being used for older data (back to 2013)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Implements QENS, E/I FWS reductions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More work foreseen in future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QENS, FWS fitting (analysis)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Complete attenuation corrections (cross-terms in MC absorption)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/>
              <a:t>New TOF mode (BATS)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325" y="840721"/>
            <a:ext cx="2818506" cy="291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51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dirty="0"/>
              <a:t>TOF Spectroscopy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0"/>
          </p:nvPr>
        </p:nvSpPr>
        <p:spPr>
          <a:xfrm>
            <a:off x="270672" y="926194"/>
            <a:ext cx="8682160" cy="356251"/>
          </a:xfrm>
        </p:spPr>
        <p:txBody>
          <a:bodyPr/>
          <a:lstStyle/>
          <a:p>
            <a:r>
              <a:rPr lang="en-US" dirty="0"/>
              <a:t>Reduction algorithms available since v3.11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" b="6438"/>
          <a:stretch/>
        </p:blipFill>
        <p:spPr>
          <a:xfrm>
            <a:off x="400145" y="1536948"/>
            <a:ext cx="3751014" cy="25980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792" y="1745521"/>
            <a:ext cx="3129119" cy="23895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0145" y="4227123"/>
            <a:ext cx="33538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Instruments covered: IN4, IN5, IN6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Results validated against LAMP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Live demo tomorrow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0672" y="1329317"/>
            <a:ext cx="143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IN5, raw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237792" y="1282445"/>
            <a:ext cx="185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IN4, reduced data</a:t>
            </a:r>
          </a:p>
        </p:txBody>
      </p:sp>
    </p:spTree>
    <p:extLst>
      <p:ext uri="{BB962C8B-B14F-4D97-AF65-F5344CB8AC3E}">
        <p14:creationId xmlns:p14="http://schemas.microsoft.com/office/powerpoint/2010/main" val="1728989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>
          <a:xfrm>
            <a:off x="169934" y="236703"/>
            <a:ext cx="8782898" cy="668927"/>
          </a:xfrm>
        </p:spPr>
        <p:txBody>
          <a:bodyPr>
            <a:normAutofit/>
          </a:bodyPr>
          <a:lstStyle/>
          <a:p>
            <a:r>
              <a:rPr lang="en-US" dirty="0"/>
              <a:t>Reflectometry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0"/>
          </p:nvPr>
        </p:nvSpPr>
        <p:spPr>
          <a:xfrm>
            <a:off x="169934" y="926194"/>
            <a:ext cx="8782899" cy="356251"/>
          </a:xfrm>
        </p:spPr>
        <p:txBody>
          <a:bodyPr/>
          <a:lstStyle/>
          <a:p>
            <a:r>
              <a:rPr lang="en-US" dirty="0"/>
              <a:t>Work in progress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98948" y="2004048"/>
            <a:ext cx="45826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1D data in TOF mode – close to final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Polarization corrections (for D17)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Gravity corrections (for Figaro)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Coherent mode to be implemented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Monochromatic mode (scan) to follow</a:t>
            </a:r>
          </a:p>
        </p:txBody>
      </p:sp>
      <p:pic>
        <p:nvPicPr>
          <p:cNvPr id="10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6" y="1747879"/>
            <a:ext cx="4433358" cy="2095837"/>
          </a:xfrm>
          <a:prstGeom prst="rect">
            <a:avLst/>
          </a:prstGeom>
        </p:spPr>
      </p:pic>
      <p:sp>
        <p:nvSpPr>
          <p:cNvPr id="6" name="Espace réservé du texte 3"/>
          <p:cNvSpPr txBox="1">
            <a:spLocks/>
          </p:cNvSpPr>
          <p:nvPr/>
        </p:nvSpPr>
        <p:spPr>
          <a:xfrm>
            <a:off x="213904" y="4130051"/>
            <a:ext cx="8782899" cy="35625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400" b="0" i="0" kern="1200">
                <a:solidFill>
                  <a:schemeClr val="accent2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Benchmarked against existing COSMOS package for reflectometry reduction.</a:t>
            </a:r>
          </a:p>
        </p:txBody>
      </p:sp>
    </p:spTree>
    <p:extLst>
      <p:ext uri="{BB962C8B-B14F-4D97-AF65-F5344CB8AC3E}">
        <p14:creationId xmlns:p14="http://schemas.microsoft.com/office/powerpoint/2010/main" val="346837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" y="965335"/>
            <a:ext cx="3730067" cy="3516600"/>
          </a:xfrm>
        </p:spPr>
      </p:pic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dirty="0"/>
              <a:t>Gravity </a:t>
            </a:r>
            <a:r>
              <a:rPr lang="fr-FR" dirty="0"/>
              <a:t>Correction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0"/>
          </p:nvPr>
        </p:nvSpPr>
        <p:spPr>
          <a:xfrm>
            <a:off x="3800891" y="929674"/>
            <a:ext cx="5259753" cy="651753"/>
          </a:xfrm>
        </p:spPr>
        <p:txBody>
          <a:bodyPr/>
          <a:lstStyle/>
          <a:p>
            <a:pPr algn="ctr"/>
            <a:r>
              <a:rPr lang="en-US" dirty="0"/>
              <a:t>Correction adjusts both the reflection angle (pixel hit) and the TOF channel, to cancel out the gravity drop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295" y="1405058"/>
            <a:ext cx="5252268" cy="284675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894584" y="2209126"/>
            <a:ext cx="906308" cy="906308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634592" y="2976636"/>
            <a:ext cx="1399922" cy="14104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2733" y="4516366"/>
            <a:ext cx="364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Measurable effect on cold neutrons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89145" y="4187079"/>
            <a:ext cx="3422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arXiv:1710.04139v2</a:t>
            </a:r>
          </a:p>
          <a:p>
            <a:pPr algn="ctr"/>
            <a:r>
              <a:rPr lang="is-IS" dirty="0"/>
              <a:t>Eur. Phys. J. Plus (2011) 126: 107</a:t>
            </a:r>
          </a:p>
          <a:p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64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>
          <a:xfrm>
            <a:off x="113289" y="217299"/>
            <a:ext cx="8782898" cy="668927"/>
          </a:xfrm>
        </p:spPr>
        <p:txBody>
          <a:bodyPr>
            <a:normAutofit/>
          </a:bodyPr>
          <a:lstStyle/>
          <a:p>
            <a:r>
              <a:rPr lang="fr-FR" dirty="0"/>
              <a:t>Powder Diffraction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0"/>
          </p:nvPr>
        </p:nvSpPr>
        <p:spPr>
          <a:xfrm>
            <a:off x="113289" y="890420"/>
            <a:ext cx="2284996" cy="356251"/>
          </a:xfrm>
        </p:spPr>
        <p:txBody>
          <a:bodyPr/>
          <a:lstStyle/>
          <a:p>
            <a:r>
              <a:rPr lang="fr-FR" dirty="0"/>
              <a:t>Detector scan, D20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71405" y="1318945"/>
            <a:ext cx="42725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/>
              <a:t>Work to support detector scans in collaboration with ESS (</a:t>
            </a:r>
            <a:r>
              <a:rPr lang="en-US" sz="1400" noProof="1"/>
              <a:t>Simon Heybrock and </a:t>
            </a:r>
            <a:r>
              <a:rPr lang="en-US" sz="1400" dirty="0"/>
              <a:t>Owen Arnold)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Time-indexed instrument handling in the framework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D2B and D20 run synchronous step scans by rotating the whole detector around the sample in the scattering plane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/>
              <a:t>Number of algorithms extended to support time-indexed workspaces, including: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noProof="1"/>
              <a:t>MergeRuns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noProof="1"/>
              <a:t>NormaliseToMonitor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400" noProof="1"/>
              <a:t>GroupDetectors</a:t>
            </a:r>
          </a:p>
          <a:p>
            <a:pPr marL="742950" lvl="1" indent="-285750">
              <a:buFont typeface="Arial" charset="0"/>
              <a:buChar char="•"/>
            </a:pPr>
            <a:r>
              <a:rPr lang="is-IS" sz="1400" dirty="0"/>
              <a:t>… some more to come</a:t>
            </a:r>
            <a:endParaRPr lang="en-US" sz="1400" dirty="0"/>
          </a:p>
        </p:txBody>
      </p:sp>
      <p:pic>
        <p:nvPicPr>
          <p:cNvPr id="5" name="D20">
            <a:hlinkClick r:id="" action="ppaction://media"/>
          </p:cNvPr>
          <p:cNvPicPr>
            <a:picLocks noGrp="1" noChangeAspect="1"/>
          </p:cNvPicPr>
          <p:nvPr>
            <p:ph sz="quarter" idx="17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540" y="1383681"/>
            <a:ext cx="4484779" cy="2522459"/>
          </a:xfrm>
        </p:spPr>
      </p:pic>
      <p:sp>
        <p:nvSpPr>
          <p:cNvPr id="9" name="Espace réservé du texte 3"/>
          <p:cNvSpPr txBox="1">
            <a:spLocks/>
          </p:cNvSpPr>
          <p:nvPr/>
        </p:nvSpPr>
        <p:spPr>
          <a:xfrm>
            <a:off x="113288" y="4047344"/>
            <a:ext cx="6077200" cy="35625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400" b="0" i="0" kern="1200">
                <a:solidFill>
                  <a:schemeClr val="accent2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Support for other scanning instruments at the ILL in the future</a:t>
            </a:r>
          </a:p>
        </p:txBody>
      </p:sp>
    </p:spTree>
    <p:extLst>
      <p:ext uri="{BB962C8B-B14F-4D97-AF65-F5344CB8AC3E}">
        <p14:creationId xmlns:p14="http://schemas.microsoft.com/office/powerpoint/2010/main" val="206271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865" y="1643076"/>
            <a:ext cx="5250346" cy="2731204"/>
          </a:xfrm>
        </p:spPr>
      </p:pic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fr-FR" dirty="0"/>
              <a:t>Detector Scan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0"/>
          </p:nvPr>
        </p:nvSpPr>
        <p:spPr>
          <a:xfrm>
            <a:off x="248948" y="1083559"/>
            <a:ext cx="2946617" cy="502480"/>
          </a:xfrm>
        </p:spPr>
        <p:txBody>
          <a:bodyPr/>
          <a:lstStyle/>
          <a:p>
            <a:pPr algn="ctr"/>
            <a:r>
              <a:rPr lang="en-US" dirty="0"/>
              <a:t>Detector efficiency estimation using the detector scan, D20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3" y="1809296"/>
            <a:ext cx="3190589" cy="2564984"/>
          </a:xfrm>
          <a:prstGeom prst="rect">
            <a:avLst/>
          </a:prstGeom>
        </p:spPr>
      </p:pic>
      <p:sp>
        <p:nvSpPr>
          <p:cNvPr id="10" name="Espace réservé du texte 3"/>
          <p:cNvSpPr txBox="1">
            <a:spLocks/>
          </p:cNvSpPr>
          <p:nvPr/>
        </p:nvSpPr>
        <p:spPr>
          <a:xfrm>
            <a:off x="3884177" y="1083845"/>
            <a:ext cx="4539632" cy="35625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400" b="0" i="0" kern="1200">
                <a:solidFill>
                  <a:schemeClr val="accent2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reduction with </a:t>
            </a:r>
            <a:r>
              <a:rPr lang="en-US"/>
              <a:t>scanned configuration, D2B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51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290197" y="1529443"/>
            <a:ext cx="8720672" cy="1698100"/>
          </a:xfrm>
        </p:spPr>
        <p:txBody>
          <a:bodyPr/>
          <a:lstStyle/>
          <a:p>
            <a:r>
              <a:rPr lang="en-US" sz="1800" dirty="0"/>
              <a:t>New machines dedicated to running data reduction </a:t>
            </a:r>
            <a:r>
              <a:rPr lang="en-US" sz="1800" noProof="1"/>
              <a:t>with Mantid</a:t>
            </a:r>
          </a:p>
          <a:p>
            <a:r>
              <a:rPr lang="en-US" sz="1800" dirty="0"/>
              <a:t>Ubuntu 16.04 LTS</a:t>
            </a:r>
          </a:p>
          <a:p>
            <a:r>
              <a:rPr lang="en-US" sz="1800" noProof="1"/>
              <a:t>Mantid</a:t>
            </a:r>
            <a:r>
              <a:rPr lang="en-US" sz="1800" dirty="0"/>
              <a:t> 3.11 pre-installed</a:t>
            </a:r>
          </a:p>
          <a:p>
            <a:r>
              <a:rPr lang="en-US" sz="1800" noProof="1"/>
              <a:t>Nightlies</a:t>
            </a:r>
            <a:r>
              <a:rPr lang="en-US" sz="1800" dirty="0"/>
              <a:t> will be used for techniques in progress</a:t>
            </a:r>
          </a:p>
          <a:p>
            <a:endParaRPr lang="en-US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Infrastructure Update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225459" y="1076411"/>
            <a:ext cx="8720673" cy="356251"/>
          </a:xfrm>
        </p:spPr>
        <p:txBody>
          <a:bodyPr/>
          <a:lstStyle/>
          <a:p>
            <a:r>
              <a:rPr lang="en-US" sz="2000" dirty="0"/>
              <a:t>Instrument workstations being setup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225460" y="3077326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400" b="0" i="0" kern="1200">
                <a:solidFill>
                  <a:schemeClr val="accent2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Build servers arrived, waiting for setup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232159" y="3530358"/>
            <a:ext cx="8720672" cy="1698100"/>
          </a:xfrm>
          <a:prstGeom prst="rect">
            <a:avLst/>
          </a:prstGeom>
        </p:spPr>
        <p:txBody>
          <a:bodyPr vert="horz"/>
          <a:lstStyle>
            <a:lvl1pPr marL="182563" indent="-1825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355600" indent="-173038" algn="l" defTabSz="457200" rtl="0" eaLnBrk="1" latinLnBrk="0" hangingPunct="1">
              <a:spcBef>
                <a:spcPct val="20000"/>
              </a:spcBef>
              <a:buSzPct val="50000"/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2pPr>
            <a:lvl3pPr marL="539750" indent="-184150" algn="l" defTabSz="457200" rtl="0" eaLnBrk="1" latinLnBrk="0" hangingPunct="1">
              <a:spcBef>
                <a:spcPct val="20000"/>
              </a:spcBef>
              <a:buSzPct val="50000"/>
              <a:buFont typeface="Wingdings" charset="2"/>
              <a:buChar char="§"/>
              <a:defRPr sz="14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3pPr>
            <a:lvl4pPr marL="722313" indent="-182563" algn="l" defTabSz="457200" rtl="0" eaLnBrk="1" latinLnBrk="0" hangingPunct="1">
              <a:spcBef>
                <a:spcPct val="20000"/>
              </a:spcBef>
              <a:buSzPct val="50000"/>
              <a:buFont typeface="Courier New"/>
              <a:buChar char="o"/>
              <a:defRPr sz="11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90197" y="3498769"/>
            <a:ext cx="24502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7800" indent="-177800">
              <a:buFont typeface="Arial" charset="0"/>
              <a:buChar char="•"/>
            </a:pPr>
            <a:r>
              <a:rPr lang="en-US" dirty="0">
                <a:latin typeface="Verdana" charset="0"/>
                <a:ea typeface="Verdana" charset="0"/>
                <a:cs typeface="Verdana" charset="0"/>
              </a:rPr>
              <a:t>Mac, OS X 10.13 </a:t>
            </a:r>
          </a:p>
          <a:p>
            <a:pPr marL="177800" indent="-177800">
              <a:buFont typeface="Arial" charset="0"/>
              <a:buChar char="•"/>
            </a:pPr>
            <a:r>
              <a:rPr lang="en-US" dirty="0">
                <a:latin typeface="Verdana" charset="0"/>
                <a:ea typeface="Verdana" charset="0"/>
                <a:cs typeface="Verdana" charset="0"/>
              </a:rPr>
              <a:t>Ubuntu 16.04 LTS</a:t>
            </a:r>
          </a:p>
          <a:p>
            <a:pPr marL="177800" indent="-177800">
              <a:buFont typeface="Arial" charset="0"/>
              <a:buChar char="•"/>
            </a:pPr>
            <a:r>
              <a:rPr lang="en-US" dirty="0">
                <a:latin typeface="Verdana" charset="0"/>
                <a:ea typeface="Verdana" charset="0"/>
                <a:cs typeface="Verdana" charset="0"/>
              </a:rPr>
              <a:t>Windows 10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36" y="2862220"/>
            <a:ext cx="2564739" cy="167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0123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-template">
  <a:themeElements>
    <a:clrScheme name="Personnalisé 2">
      <a:dk1>
        <a:srgbClr val="000000"/>
      </a:dk1>
      <a:lt1>
        <a:srgbClr val="FFFFFF"/>
      </a:lt1>
      <a:dk2>
        <a:srgbClr val="007CB0"/>
      </a:dk2>
      <a:lt2>
        <a:srgbClr val="FFFFFF"/>
      </a:lt2>
      <a:accent1>
        <a:srgbClr val="95ACBA"/>
      </a:accent1>
      <a:accent2>
        <a:srgbClr val="009FE3"/>
      </a:accent2>
      <a:accent3>
        <a:srgbClr val="004899"/>
      </a:accent3>
      <a:accent4>
        <a:srgbClr val="73B1C3"/>
      </a:accent4>
      <a:accent5>
        <a:srgbClr val="A2C73B"/>
      </a:accent5>
      <a:accent6>
        <a:srgbClr val="869C80"/>
      </a:accent6>
      <a:hlink>
        <a:srgbClr val="E6007E"/>
      </a:hlink>
      <a:folHlink>
        <a:srgbClr val="C493C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-template" id="{C4139E18-2692-4B9F-ABD7-BCC053D9E4C7}" vid="{5794042C-F726-4F12-91FB-0EBF2D7E0B74}"/>
    </a:ext>
  </a:extLst>
</a:theme>
</file>

<file path=ppt/theme/theme2.xml><?xml version="1.0" encoding="utf-8"?>
<a:theme xmlns:a="http://schemas.openxmlformats.org/drawingml/2006/main" name="ILL 2016_slides V2">
  <a:themeElements>
    <a:clrScheme name="ILL 2">
      <a:dk1>
        <a:srgbClr val="000000"/>
      </a:dk1>
      <a:lt1>
        <a:srgbClr val="FFFFFF"/>
      </a:lt1>
      <a:dk2>
        <a:srgbClr val="007CB0"/>
      </a:dk2>
      <a:lt2>
        <a:srgbClr val="FFFFFF"/>
      </a:lt2>
      <a:accent1>
        <a:srgbClr val="95ACBA"/>
      </a:accent1>
      <a:accent2>
        <a:srgbClr val="009FE3"/>
      </a:accent2>
      <a:accent3>
        <a:srgbClr val="004899"/>
      </a:accent3>
      <a:accent4>
        <a:srgbClr val="73B1C3"/>
      </a:accent4>
      <a:accent5>
        <a:srgbClr val="A2C73B"/>
      </a:accent5>
      <a:accent6>
        <a:srgbClr val="869C80"/>
      </a:accent6>
      <a:hlink>
        <a:srgbClr val="E6007E"/>
      </a:hlink>
      <a:folHlink>
        <a:srgbClr val="AF12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-template" id="{C4139E18-2692-4B9F-ABD7-BCC053D9E4C7}" vid="{857DAC46-21A0-40AD-85A7-4CD5AC6D7A7E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presentation-template</Template>
  <TotalTime>13992</TotalTime>
  <Words>642</Words>
  <Application>Microsoft Macintosh PowerPoint</Application>
  <PresentationFormat>On-screen Show (16:9)</PresentationFormat>
  <Paragraphs>129</Paragraphs>
  <Slides>14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Calibri</vt:lpstr>
      <vt:lpstr>Courier New</vt:lpstr>
      <vt:lpstr>Gill Sans MT</vt:lpstr>
      <vt:lpstr>Verdana</vt:lpstr>
      <vt:lpstr>Verdana Bold</vt:lpstr>
      <vt:lpstr>Wingdings</vt:lpstr>
      <vt:lpstr>presentation-template</vt:lpstr>
      <vt:lpstr>ILL 2016_slides V2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ILL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virginie guerard</dc:creator>
  <cp:lastModifiedBy>Microsoft Office User</cp:lastModifiedBy>
  <cp:revision>105</cp:revision>
  <cp:lastPrinted>2016-10-06T12:50:58Z</cp:lastPrinted>
  <dcterms:created xsi:type="dcterms:W3CDTF">2017-08-24T09:08:10Z</dcterms:created>
  <dcterms:modified xsi:type="dcterms:W3CDTF">2018-01-26T13:03:57Z</dcterms:modified>
</cp:coreProperties>
</file>